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TDTD평고딕" charset="1" panose="02000503000000000000"/>
      <p:regular r:id="rId24"/>
    </p:embeddedFont>
    <p:embeddedFont>
      <p:font typeface="Cabin" charset="1" panose="00000500000000000000"/>
      <p:regular r:id="rId25"/>
    </p:embeddedFont>
    <p:embeddedFont>
      <p:font typeface="Cabin Bold" charset="1" panose="00000800000000000000"/>
      <p:regular r:id="rId26"/>
    </p:embeddedFont>
    <p:embeddedFont>
      <p:font typeface="Nanum Gothic Bold" charset="1" panose="020D0804000000000000"/>
      <p:regular r:id="rId27"/>
    </p:embeddedFont>
    <p:embeddedFont>
      <p:font typeface="Tlab 돋움 레귤러 Bold" charset="1" panose="02060800000000000000"/>
      <p:regular r:id="rId28"/>
    </p:embeddedFont>
    <p:embeddedFont>
      <p:font typeface="Tlab 돋움 레귤러" charset="1" panose="02060500000000000000"/>
      <p:regular r:id="rId29"/>
    </p:embeddedFont>
    <p:embeddedFont>
      <p:font typeface="Nanum Gothic" charset="1" panose="020D0604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2.png" Type="http://schemas.openxmlformats.org/officeDocument/2006/relationships/image"/><Relationship Id="rId4" Target="../media/image21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9.png" Type="http://schemas.openxmlformats.org/officeDocument/2006/relationships/image"/><Relationship Id="rId4" Target="../media/image30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2.png" Type="http://schemas.openxmlformats.org/officeDocument/2006/relationships/image"/><Relationship Id="rId4" Target="../media/image30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8843" y="4357402"/>
            <a:ext cx="13970314" cy="1275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4"/>
              </a:lnSpc>
            </a:pPr>
            <a:r>
              <a:rPr lang="en-US" sz="8300" spc="-249">
                <a:solidFill>
                  <a:srgbClr val="6274CF"/>
                </a:solidFill>
                <a:latin typeface="TDTD평고딕"/>
                <a:ea typeface="TDTD평고딕"/>
                <a:cs typeface="TDTD평고딕"/>
                <a:sym typeface="TDTD평고딕"/>
              </a:rPr>
              <a:t>학생 출석 관리 시스템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92798"/>
            <a:ext cx="2406276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41">
                <a:solidFill>
                  <a:srgbClr val="6274CF"/>
                </a:solidFill>
                <a:latin typeface="Cabin"/>
                <a:ea typeface="Cabin"/>
                <a:cs typeface="Cabin"/>
                <a:sym typeface="Cabin"/>
              </a:rPr>
              <a:t>2025.03.31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1397084"/>
            <a:ext cx="16230600" cy="0"/>
          </a:xfrm>
          <a:prstGeom prst="line">
            <a:avLst/>
          </a:prstGeom>
          <a:ln cap="flat" w="38100">
            <a:solidFill>
              <a:srgbClr val="252525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868428" y="3031263"/>
            <a:ext cx="7390872" cy="5549825"/>
          </a:xfrm>
          <a:custGeom>
            <a:avLst/>
            <a:gdLst/>
            <a:ahLst/>
            <a:cxnLst/>
            <a:rect r="r" b="b" t="t" l="l"/>
            <a:pathLst>
              <a:path h="5549825" w="7390872">
                <a:moveTo>
                  <a:pt x="0" y="0"/>
                </a:moveTo>
                <a:lnTo>
                  <a:pt x="7390872" y="0"/>
                </a:lnTo>
                <a:lnTo>
                  <a:pt x="7390872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6008" y="4404030"/>
            <a:ext cx="8190869" cy="2352023"/>
          </a:xfrm>
          <a:custGeom>
            <a:avLst/>
            <a:gdLst/>
            <a:ahLst/>
            <a:cxnLst/>
            <a:rect r="r" b="b" t="t" l="l"/>
            <a:pathLst>
              <a:path h="2352023" w="8190869">
                <a:moveTo>
                  <a:pt x="0" y="0"/>
                </a:moveTo>
                <a:lnTo>
                  <a:pt x="8190869" y="0"/>
                </a:lnTo>
                <a:lnTo>
                  <a:pt x="8190869" y="2352023"/>
                </a:lnTo>
                <a:lnTo>
                  <a:pt x="0" y="2352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3" r="0" b="-71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0611" y="107632"/>
            <a:ext cx="12438867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프로그램(학생)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93087" y="2919966"/>
            <a:ext cx="8352782" cy="4365446"/>
          </a:xfrm>
          <a:custGeom>
            <a:avLst/>
            <a:gdLst/>
            <a:ahLst/>
            <a:cxnLst/>
            <a:rect r="r" b="b" t="t" l="l"/>
            <a:pathLst>
              <a:path h="4365446" w="8352782">
                <a:moveTo>
                  <a:pt x="0" y="0"/>
                </a:moveTo>
                <a:lnTo>
                  <a:pt x="8352781" y="0"/>
                </a:lnTo>
                <a:lnTo>
                  <a:pt x="8352781" y="4365445"/>
                </a:lnTo>
                <a:lnTo>
                  <a:pt x="0" y="436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93087" y="7837861"/>
            <a:ext cx="2478731" cy="2326528"/>
          </a:xfrm>
          <a:custGeom>
            <a:avLst/>
            <a:gdLst/>
            <a:ahLst/>
            <a:cxnLst/>
            <a:rect r="r" b="b" t="t" l="l"/>
            <a:pathLst>
              <a:path h="2326528" w="2478731">
                <a:moveTo>
                  <a:pt x="0" y="0"/>
                </a:moveTo>
                <a:lnTo>
                  <a:pt x="2478731" y="0"/>
                </a:lnTo>
                <a:lnTo>
                  <a:pt x="2478731" y="2326529"/>
                </a:lnTo>
                <a:lnTo>
                  <a:pt x="0" y="2326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0611" y="2919966"/>
            <a:ext cx="7738257" cy="6331301"/>
          </a:xfrm>
          <a:custGeom>
            <a:avLst/>
            <a:gdLst/>
            <a:ahLst/>
            <a:cxnLst/>
            <a:rect r="r" b="b" t="t" l="l"/>
            <a:pathLst>
              <a:path h="6331301" w="7738257">
                <a:moveTo>
                  <a:pt x="0" y="0"/>
                </a:moveTo>
                <a:lnTo>
                  <a:pt x="7738256" y="0"/>
                </a:lnTo>
                <a:lnTo>
                  <a:pt x="7738256" y="6331301"/>
                </a:lnTo>
                <a:lnTo>
                  <a:pt x="0" y="6331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0611" y="107632"/>
            <a:ext cx="12438867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프로그램(학생)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63648" y="2442454"/>
            <a:ext cx="4863107" cy="3798881"/>
          </a:xfrm>
          <a:custGeom>
            <a:avLst/>
            <a:gdLst/>
            <a:ahLst/>
            <a:cxnLst/>
            <a:rect r="r" b="b" t="t" l="l"/>
            <a:pathLst>
              <a:path h="3798881" w="4863107">
                <a:moveTo>
                  <a:pt x="0" y="0"/>
                </a:moveTo>
                <a:lnTo>
                  <a:pt x="4863107" y="0"/>
                </a:lnTo>
                <a:lnTo>
                  <a:pt x="4863107" y="3798881"/>
                </a:lnTo>
                <a:lnTo>
                  <a:pt x="0" y="3798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09550" y="6311725"/>
            <a:ext cx="7171304" cy="3621509"/>
          </a:xfrm>
          <a:custGeom>
            <a:avLst/>
            <a:gdLst/>
            <a:ahLst/>
            <a:cxnLst/>
            <a:rect r="r" b="b" t="t" l="l"/>
            <a:pathLst>
              <a:path h="3621509" w="7171304">
                <a:moveTo>
                  <a:pt x="0" y="0"/>
                </a:moveTo>
                <a:lnTo>
                  <a:pt x="7171304" y="0"/>
                </a:lnTo>
                <a:lnTo>
                  <a:pt x="7171304" y="3621509"/>
                </a:lnTo>
                <a:lnTo>
                  <a:pt x="0" y="36215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616507"/>
            <a:ext cx="7944779" cy="3458809"/>
          </a:xfrm>
          <a:custGeom>
            <a:avLst/>
            <a:gdLst/>
            <a:ahLst/>
            <a:cxnLst/>
            <a:rect r="r" b="b" t="t" l="l"/>
            <a:pathLst>
              <a:path h="3458809" w="7944779">
                <a:moveTo>
                  <a:pt x="0" y="0"/>
                </a:moveTo>
                <a:lnTo>
                  <a:pt x="7944779" y="0"/>
                </a:lnTo>
                <a:lnTo>
                  <a:pt x="7944779" y="3458809"/>
                </a:lnTo>
                <a:lnTo>
                  <a:pt x="0" y="3458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552871"/>
            <a:ext cx="7499118" cy="3843455"/>
          </a:xfrm>
          <a:custGeom>
            <a:avLst/>
            <a:gdLst/>
            <a:ahLst/>
            <a:cxnLst/>
            <a:rect r="r" b="b" t="t" l="l"/>
            <a:pathLst>
              <a:path h="3843455" w="7499118">
                <a:moveTo>
                  <a:pt x="0" y="0"/>
                </a:moveTo>
                <a:lnTo>
                  <a:pt x="7499118" y="0"/>
                </a:lnTo>
                <a:lnTo>
                  <a:pt x="7499118" y="3843454"/>
                </a:lnTo>
                <a:lnTo>
                  <a:pt x="0" y="3843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0611" y="107632"/>
            <a:ext cx="1285341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프로그램(학생)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42856" y="2509426"/>
            <a:ext cx="4733210" cy="3697411"/>
          </a:xfrm>
          <a:custGeom>
            <a:avLst/>
            <a:gdLst/>
            <a:ahLst/>
            <a:cxnLst/>
            <a:rect r="r" b="b" t="t" l="l"/>
            <a:pathLst>
              <a:path h="3697411" w="4733210">
                <a:moveTo>
                  <a:pt x="0" y="0"/>
                </a:moveTo>
                <a:lnTo>
                  <a:pt x="4733211" y="0"/>
                </a:lnTo>
                <a:lnTo>
                  <a:pt x="4733211" y="3697411"/>
                </a:lnTo>
                <a:lnTo>
                  <a:pt x="0" y="36974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04312" y="6586701"/>
            <a:ext cx="3671755" cy="3309169"/>
          </a:xfrm>
          <a:custGeom>
            <a:avLst/>
            <a:gdLst/>
            <a:ahLst/>
            <a:cxnLst/>
            <a:rect r="r" b="b" t="t" l="l"/>
            <a:pathLst>
              <a:path h="3309169" w="3671755">
                <a:moveTo>
                  <a:pt x="0" y="0"/>
                </a:moveTo>
                <a:lnTo>
                  <a:pt x="3671755" y="0"/>
                </a:lnTo>
                <a:lnTo>
                  <a:pt x="3671755" y="3309169"/>
                </a:lnTo>
                <a:lnTo>
                  <a:pt x="0" y="3309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0611" y="107632"/>
            <a:ext cx="1285341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프로그램(학생)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30611" y="2509426"/>
            <a:ext cx="8587703" cy="4401377"/>
          </a:xfrm>
          <a:custGeom>
            <a:avLst/>
            <a:gdLst/>
            <a:ahLst/>
            <a:cxnLst/>
            <a:rect r="r" b="b" t="t" l="l"/>
            <a:pathLst>
              <a:path h="4401377" w="8587703">
                <a:moveTo>
                  <a:pt x="0" y="0"/>
                </a:moveTo>
                <a:lnTo>
                  <a:pt x="8587702" y="0"/>
                </a:lnTo>
                <a:lnTo>
                  <a:pt x="8587702" y="4401377"/>
                </a:lnTo>
                <a:lnTo>
                  <a:pt x="0" y="4401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0611" y="7158548"/>
            <a:ext cx="10251838" cy="2386029"/>
          </a:xfrm>
          <a:custGeom>
            <a:avLst/>
            <a:gdLst/>
            <a:ahLst/>
            <a:cxnLst/>
            <a:rect r="r" b="b" t="t" l="l"/>
            <a:pathLst>
              <a:path h="2386029" w="10251838">
                <a:moveTo>
                  <a:pt x="0" y="0"/>
                </a:moveTo>
                <a:lnTo>
                  <a:pt x="10251838" y="0"/>
                </a:lnTo>
                <a:lnTo>
                  <a:pt x="10251838" y="2386029"/>
                </a:lnTo>
                <a:lnTo>
                  <a:pt x="0" y="238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88631" y="3783591"/>
            <a:ext cx="4896204" cy="3676572"/>
          </a:xfrm>
          <a:custGeom>
            <a:avLst/>
            <a:gdLst/>
            <a:ahLst/>
            <a:cxnLst/>
            <a:rect r="r" b="b" t="t" l="l"/>
            <a:pathLst>
              <a:path h="3676572" w="4896204">
                <a:moveTo>
                  <a:pt x="0" y="0"/>
                </a:moveTo>
                <a:lnTo>
                  <a:pt x="4896204" y="0"/>
                </a:lnTo>
                <a:lnTo>
                  <a:pt x="4896204" y="3676571"/>
                </a:lnTo>
                <a:lnTo>
                  <a:pt x="0" y="3676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5213" y="3542074"/>
            <a:ext cx="11927180" cy="4159604"/>
          </a:xfrm>
          <a:custGeom>
            <a:avLst/>
            <a:gdLst/>
            <a:ahLst/>
            <a:cxnLst/>
            <a:rect r="r" b="b" t="t" l="l"/>
            <a:pathLst>
              <a:path h="4159604" w="11927180">
                <a:moveTo>
                  <a:pt x="0" y="0"/>
                </a:moveTo>
                <a:lnTo>
                  <a:pt x="11927180" y="0"/>
                </a:lnTo>
                <a:lnTo>
                  <a:pt x="11927180" y="4159604"/>
                </a:lnTo>
                <a:lnTo>
                  <a:pt x="0" y="4159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0611" y="107632"/>
            <a:ext cx="17476135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프로그램(교사) - 코드 실행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82085" y="2938772"/>
            <a:ext cx="5976938" cy="3049293"/>
          </a:xfrm>
          <a:custGeom>
            <a:avLst/>
            <a:gdLst/>
            <a:ahLst/>
            <a:cxnLst/>
            <a:rect r="r" b="b" t="t" l="l"/>
            <a:pathLst>
              <a:path h="3049293" w="5976938">
                <a:moveTo>
                  <a:pt x="0" y="0"/>
                </a:moveTo>
                <a:lnTo>
                  <a:pt x="5976938" y="0"/>
                </a:lnTo>
                <a:lnTo>
                  <a:pt x="5976938" y="3049293"/>
                </a:lnTo>
                <a:lnTo>
                  <a:pt x="0" y="30492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81998" y="6554774"/>
            <a:ext cx="2981692" cy="2221260"/>
          </a:xfrm>
          <a:custGeom>
            <a:avLst/>
            <a:gdLst/>
            <a:ahLst/>
            <a:cxnLst/>
            <a:rect r="r" b="b" t="t" l="l"/>
            <a:pathLst>
              <a:path h="2221260" w="2981692">
                <a:moveTo>
                  <a:pt x="0" y="0"/>
                </a:moveTo>
                <a:lnTo>
                  <a:pt x="2981692" y="0"/>
                </a:lnTo>
                <a:lnTo>
                  <a:pt x="2981692" y="2221261"/>
                </a:lnTo>
                <a:lnTo>
                  <a:pt x="0" y="22212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74012" y="6554774"/>
            <a:ext cx="4899133" cy="2272364"/>
          </a:xfrm>
          <a:custGeom>
            <a:avLst/>
            <a:gdLst/>
            <a:ahLst/>
            <a:cxnLst/>
            <a:rect r="r" b="b" t="t" l="l"/>
            <a:pathLst>
              <a:path h="2272364" w="4899133">
                <a:moveTo>
                  <a:pt x="0" y="0"/>
                </a:moveTo>
                <a:lnTo>
                  <a:pt x="4899133" y="0"/>
                </a:lnTo>
                <a:lnTo>
                  <a:pt x="4899133" y="2272364"/>
                </a:lnTo>
                <a:lnTo>
                  <a:pt x="0" y="2272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0611" y="3531587"/>
            <a:ext cx="8181563" cy="3716546"/>
          </a:xfrm>
          <a:custGeom>
            <a:avLst/>
            <a:gdLst/>
            <a:ahLst/>
            <a:cxnLst/>
            <a:rect r="r" b="b" t="t" l="l"/>
            <a:pathLst>
              <a:path h="3716546" w="8181563">
                <a:moveTo>
                  <a:pt x="0" y="0"/>
                </a:moveTo>
                <a:lnTo>
                  <a:pt x="8181563" y="0"/>
                </a:lnTo>
                <a:lnTo>
                  <a:pt x="8181563" y="3716546"/>
                </a:lnTo>
                <a:lnTo>
                  <a:pt x="0" y="3716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0611" y="107632"/>
            <a:ext cx="17142535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프로그램(교사) - 코드 실행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32565" y="2661685"/>
            <a:ext cx="5450113" cy="3665201"/>
          </a:xfrm>
          <a:custGeom>
            <a:avLst/>
            <a:gdLst/>
            <a:ahLst/>
            <a:cxnLst/>
            <a:rect r="r" b="b" t="t" l="l"/>
            <a:pathLst>
              <a:path h="3665201" w="5450113">
                <a:moveTo>
                  <a:pt x="0" y="0"/>
                </a:moveTo>
                <a:lnTo>
                  <a:pt x="5450114" y="0"/>
                </a:lnTo>
                <a:lnTo>
                  <a:pt x="5450114" y="3665201"/>
                </a:lnTo>
                <a:lnTo>
                  <a:pt x="0" y="3665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87432" y="6616507"/>
            <a:ext cx="6340379" cy="3201892"/>
          </a:xfrm>
          <a:custGeom>
            <a:avLst/>
            <a:gdLst/>
            <a:ahLst/>
            <a:cxnLst/>
            <a:rect r="r" b="b" t="t" l="l"/>
            <a:pathLst>
              <a:path h="3201892" w="6340379">
                <a:moveTo>
                  <a:pt x="0" y="0"/>
                </a:moveTo>
                <a:lnTo>
                  <a:pt x="6340380" y="0"/>
                </a:lnTo>
                <a:lnTo>
                  <a:pt x="6340380" y="3201892"/>
                </a:lnTo>
                <a:lnTo>
                  <a:pt x="0" y="3201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1329" y="2579479"/>
            <a:ext cx="8762671" cy="3829612"/>
          </a:xfrm>
          <a:custGeom>
            <a:avLst/>
            <a:gdLst/>
            <a:ahLst/>
            <a:cxnLst/>
            <a:rect r="r" b="b" t="t" l="l"/>
            <a:pathLst>
              <a:path h="3829612" w="8762671">
                <a:moveTo>
                  <a:pt x="0" y="0"/>
                </a:moveTo>
                <a:lnTo>
                  <a:pt x="8762671" y="0"/>
                </a:lnTo>
                <a:lnTo>
                  <a:pt x="8762671" y="3829612"/>
                </a:lnTo>
                <a:lnTo>
                  <a:pt x="0" y="3829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6616507"/>
            <a:ext cx="7944779" cy="3458809"/>
          </a:xfrm>
          <a:custGeom>
            <a:avLst/>
            <a:gdLst/>
            <a:ahLst/>
            <a:cxnLst/>
            <a:rect r="r" b="b" t="t" l="l"/>
            <a:pathLst>
              <a:path h="3458809" w="7944779">
                <a:moveTo>
                  <a:pt x="0" y="0"/>
                </a:moveTo>
                <a:lnTo>
                  <a:pt x="7944779" y="0"/>
                </a:lnTo>
                <a:lnTo>
                  <a:pt x="7944779" y="3458809"/>
                </a:lnTo>
                <a:lnTo>
                  <a:pt x="0" y="3458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0611" y="107632"/>
            <a:ext cx="17559687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프로그램(교사) - 코드 실행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765187" y="2498916"/>
            <a:ext cx="4803161" cy="3230126"/>
          </a:xfrm>
          <a:custGeom>
            <a:avLst/>
            <a:gdLst/>
            <a:ahLst/>
            <a:cxnLst/>
            <a:rect r="r" b="b" t="t" l="l"/>
            <a:pathLst>
              <a:path h="3230126" w="4803161">
                <a:moveTo>
                  <a:pt x="0" y="0"/>
                </a:moveTo>
                <a:lnTo>
                  <a:pt x="4803160" y="0"/>
                </a:lnTo>
                <a:lnTo>
                  <a:pt x="4803160" y="3230126"/>
                </a:lnTo>
                <a:lnTo>
                  <a:pt x="0" y="3230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65187" y="5852867"/>
            <a:ext cx="4919981" cy="4434133"/>
          </a:xfrm>
          <a:custGeom>
            <a:avLst/>
            <a:gdLst/>
            <a:ahLst/>
            <a:cxnLst/>
            <a:rect r="r" b="b" t="t" l="l"/>
            <a:pathLst>
              <a:path h="4434133" w="4919981">
                <a:moveTo>
                  <a:pt x="0" y="0"/>
                </a:moveTo>
                <a:lnTo>
                  <a:pt x="4919981" y="0"/>
                </a:lnTo>
                <a:lnTo>
                  <a:pt x="4919981" y="4434133"/>
                </a:lnTo>
                <a:lnTo>
                  <a:pt x="0" y="4434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0611" y="2498916"/>
            <a:ext cx="8762671" cy="3829612"/>
          </a:xfrm>
          <a:custGeom>
            <a:avLst/>
            <a:gdLst/>
            <a:ahLst/>
            <a:cxnLst/>
            <a:rect r="r" b="b" t="t" l="l"/>
            <a:pathLst>
              <a:path h="3829612" w="8762671">
                <a:moveTo>
                  <a:pt x="0" y="0"/>
                </a:moveTo>
                <a:lnTo>
                  <a:pt x="8762671" y="0"/>
                </a:lnTo>
                <a:lnTo>
                  <a:pt x="8762671" y="3829612"/>
                </a:lnTo>
                <a:lnTo>
                  <a:pt x="0" y="38296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0611" y="6586163"/>
            <a:ext cx="10251838" cy="2386029"/>
          </a:xfrm>
          <a:custGeom>
            <a:avLst/>
            <a:gdLst/>
            <a:ahLst/>
            <a:cxnLst/>
            <a:rect r="r" b="b" t="t" l="l"/>
            <a:pathLst>
              <a:path h="2386029" w="10251838">
                <a:moveTo>
                  <a:pt x="0" y="0"/>
                </a:moveTo>
                <a:lnTo>
                  <a:pt x="10251838" y="0"/>
                </a:lnTo>
                <a:lnTo>
                  <a:pt x="10251838" y="2386029"/>
                </a:lnTo>
                <a:lnTo>
                  <a:pt x="0" y="238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0611" y="107632"/>
            <a:ext cx="16542114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프로그램(교사) - 코드 실행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0611" y="9294398"/>
            <a:ext cx="10393230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출석, 조퇴, 외출, 복귀 </a:t>
            </a:r>
          </a:p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DB에 저장은 되나 시간이나 출결 현황은 시간이 부족한 관계로 아직 못했습니다.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6274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12523" y="3978911"/>
            <a:ext cx="12662955" cy="167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44"/>
              </a:lnSpc>
              <a:spcBef>
                <a:spcPct val="0"/>
              </a:spcBef>
            </a:pPr>
            <a:r>
              <a:rPr lang="en-US" b="true" sz="9817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6464" y="3973578"/>
            <a:ext cx="751342" cy="7513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74997" y="3973578"/>
            <a:ext cx="751342" cy="7513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76464" y="5136121"/>
            <a:ext cx="751342" cy="7513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74997" y="5136121"/>
            <a:ext cx="751342" cy="7513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20985" y="107633"/>
            <a:ext cx="711009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CONTENTS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75726" y="3738429"/>
            <a:ext cx="552818" cy="8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74260" y="3747770"/>
            <a:ext cx="552818" cy="8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74260" y="4899907"/>
            <a:ext cx="552818" cy="8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75726" y="4899907"/>
            <a:ext cx="552818" cy="8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3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76464" y="6297038"/>
            <a:ext cx="751342" cy="7513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875726" y="6083487"/>
            <a:ext cx="552818" cy="8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5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274997" y="6327130"/>
            <a:ext cx="751342" cy="75134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9374260" y="6083487"/>
            <a:ext cx="552818" cy="8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6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76464" y="7457955"/>
            <a:ext cx="751342" cy="75134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274997" y="7457955"/>
            <a:ext cx="751342" cy="75134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875726" y="7210305"/>
            <a:ext cx="552818" cy="8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7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374260" y="7210305"/>
            <a:ext cx="552818" cy="876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b="true" sz="3400" spc="102">
                <a:solidFill>
                  <a:srgbClr val="FFFFFF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8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832606" y="4885048"/>
            <a:ext cx="540320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프로젝트의 소개 및 목적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832606" y="6027682"/>
            <a:ext cx="540320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요구사항 명세서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832606" y="3763245"/>
            <a:ext cx="540320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사용한 도구 모음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832606" y="7195446"/>
            <a:ext cx="540320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프로그램(학생용)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426390" y="3747770"/>
            <a:ext cx="540320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팀원 소개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426390" y="4841429"/>
            <a:ext cx="540320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프로젝트의 일정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426390" y="6027682"/>
            <a:ext cx="540320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ERD 구조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426390" y="7202875"/>
            <a:ext cx="578479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프로그램(교사용) - 코드 실행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7765" y="3512250"/>
            <a:ext cx="2139127" cy="2139127"/>
          </a:xfrm>
          <a:custGeom>
            <a:avLst/>
            <a:gdLst/>
            <a:ahLst/>
            <a:cxnLst/>
            <a:rect r="r" b="b" t="t" l="l"/>
            <a:pathLst>
              <a:path h="2139127" w="2139127">
                <a:moveTo>
                  <a:pt x="0" y="0"/>
                </a:moveTo>
                <a:lnTo>
                  <a:pt x="2139128" y="0"/>
                </a:lnTo>
                <a:lnTo>
                  <a:pt x="2139128" y="2139128"/>
                </a:lnTo>
                <a:lnTo>
                  <a:pt x="0" y="213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11634" y="3512250"/>
            <a:ext cx="1761805" cy="1936050"/>
          </a:xfrm>
          <a:custGeom>
            <a:avLst/>
            <a:gdLst/>
            <a:ahLst/>
            <a:cxnLst/>
            <a:rect r="r" b="b" t="t" l="l"/>
            <a:pathLst>
              <a:path h="1936050" w="1761805">
                <a:moveTo>
                  <a:pt x="0" y="0"/>
                </a:moveTo>
                <a:lnTo>
                  <a:pt x="1761805" y="0"/>
                </a:lnTo>
                <a:lnTo>
                  <a:pt x="1761805" y="1936050"/>
                </a:lnTo>
                <a:lnTo>
                  <a:pt x="0" y="193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1634" y="6400505"/>
            <a:ext cx="2163805" cy="2163805"/>
          </a:xfrm>
          <a:custGeom>
            <a:avLst/>
            <a:gdLst/>
            <a:ahLst/>
            <a:cxnLst/>
            <a:rect r="r" b="b" t="t" l="l"/>
            <a:pathLst>
              <a:path h="2163805" w="2163805">
                <a:moveTo>
                  <a:pt x="0" y="0"/>
                </a:moveTo>
                <a:lnTo>
                  <a:pt x="2163804" y="0"/>
                </a:lnTo>
                <a:lnTo>
                  <a:pt x="2163804" y="2163805"/>
                </a:lnTo>
                <a:lnTo>
                  <a:pt x="0" y="2163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71453" y="3658089"/>
            <a:ext cx="3554331" cy="1644372"/>
          </a:xfrm>
          <a:custGeom>
            <a:avLst/>
            <a:gdLst/>
            <a:ahLst/>
            <a:cxnLst/>
            <a:rect r="r" b="b" t="t" l="l"/>
            <a:pathLst>
              <a:path h="1644372" w="3554331">
                <a:moveTo>
                  <a:pt x="0" y="0"/>
                </a:moveTo>
                <a:lnTo>
                  <a:pt x="3554331" y="0"/>
                </a:lnTo>
                <a:lnTo>
                  <a:pt x="3554331" y="1644372"/>
                </a:lnTo>
                <a:lnTo>
                  <a:pt x="0" y="16443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23485" y="6557529"/>
            <a:ext cx="2006781" cy="2006781"/>
          </a:xfrm>
          <a:custGeom>
            <a:avLst/>
            <a:gdLst/>
            <a:ahLst/>
            <a:cxnLst/>
            <a:rect r="r" b="b" t="t" l="l"/>
            <a:pathLst>
              <a:path h="2006781" w="2006781">
                <a:moveTo>
                  <a:pt x="0" y="0"/>
                </a:moveTo>
                <a:lnTo>
                  <a:pt x="2006781" y="0"/>
                </a:lnTo>
                <a:lnTo>
                  <a:pt x="2006781" y="2006781"/>
                </a:lnTo>
                <a:lnTo>
                  <a:pt x="0" y="2006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045857" y="3598050"/>
            <a:ext cx="1764450" cy="1764450"/>
          </a:xfrm>
          <a:custGeom>
            <a:avLst/>
            <a:gdLst/>
            <a:ahLst/>
            <a:cxnLst/>
            <a:rect r="r" b="b" t="t" l="l"/>
            <a:pathLst>
              <a:path h="1764450" w="1764450">
                <a:moveTo>
                  <a:pt x="0" y="0"/>
                </a:moveTo>
                <a:lnTo>
                  <a:pt x="1764451" y="0"/>
                </a:lnTo>
                <a:lnTo>
                  <a:pt x="1764451" y="1764450"/>
                </a:lnTo>
                <a:lnTo>
                  <a:pt x="0" y="17644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661250" y="6486390"/>
            <a:ext cx="2149057" cy="2149057"/>
          </a:xfrm>
          <a:custGeom>
            <a:avLst/>
            <a:gdLst/>
            <a:ahLst/>
            <a:cxnLst/>
            <a:rect r="r" b="b" t="t" l="l"/>
            <a:pathLst>
              <a:path h="2149057" w="2149057">
                <a:moveTo>
                  <a:pt x="0" y="0"/>
                </a:moveTo>
                <a:lnTo>
                  <a:pt x="2149058" y="0"/>
                </a:lnTo>
                <a:lnTo>
                  <a:pt x="2149058" y="2149058"/>
                </a:lnTo>
                <a:lnTo>
                  <a:pt x="0" y="21490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7765" y="107633"/>
            <a:ext cx="9083868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사용한 도구 모음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7765" y="2315912"/>
            <a:ext cx="540320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커뮤니케이션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1634" y="2315912"/>
            <a:ext cx="5403203" cy="89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80"/>
              </a:lnSpc>
            </a:pPr>
            <a:r>
              <a:rPr lang="en-US" sz="3500" spc="35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도구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8144" y="3624795"/>
            <a:ext cx="2413687" cy="63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2410" spc="18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박혜빈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20985" y="4384675"/>
            <a:ext cx="4637581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파일 코드</a:t>
            </a: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제작, 편집</a:t>
            </a:r>
          </a:p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요구사항</a:t>
            </a: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명세서 작성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20985" y="107633"/>
            <a:ext cx="711009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팀원 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6016" y="3806548"/>
            <a:ext cx="2413687" cy="63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2410" spc="18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이바다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92352" y="7778110"/>
            <a:ext cx="2413687" cy="63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2410" spc="18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이윤범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12328" y="7778110"/>
            <a:ext cx="2413687" cy="63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2410" spc="18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황혜미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188631" y="3624795"/>
            <a:ext cx="2413687" cy="63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9"/>
              </a:lnSpc>
            </a:pPr>
            <a:r>
              <a:rPr lang="en-US" b="true" sz="2410" spc="180">
                <a:solidFill>
                  <a:srgbClr val="6274CF"/>
                </a:solidFill>
                <a:latin typeface="Tlab 돋움 레귤러 Bold"/>
                <a:ea typeface="Tlab 돋움 레귤러 Bold"/>
                <a:cs typeface="Tlab 돋움 레귤러 Bold"/>
                <a:sym typeface="Tlab 돋움 레귤러 Bold"/>
              </a:rPr>
              <a:t>박민주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29665" y="4429125"/>
            <a:ext cx="4637581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파일 코드</a:t>
            </a: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제작, 편집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29813" y="8499475"/>
            <a:ext cx="4637581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웹 디자인 제작, 편집</a:t>
            </a: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</a:t>
            </a:r>
          </a:p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파일 코드</a:t>
            </a: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제작, 편집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76035" y="8499475"/>
            <a:ext cx="4637581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파일 코드 제작, 편집</a:t>
            </a:r>
          </a:p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PPT</a:t>
            </a: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 제작, 편집, 발표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25210" y="4384675"/>
            <a:ext cx="4637581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데이터베이스 구현</a:t>
            </a:r>
          </a:p>
          <a:p>
            <a:pPr algn="l" marL="431801" indent="-215900" lvl="1">
              <a:lnSpc>
                <a:spcPts val="3100"/>
              </a:lnSpc>
              <a:buFont typeface="Arial"/>
              <a:buChar char="•"/>
            </a:pPr>
            <a:r>
              <a:rPr lang="en-US" sz="2000" spc="150">
                <a:solidFill>
                  <a:srgbClr val="252525"/>
                </a:solidFill>
                <a:latin typeface="Tlab 돋움 레귤러"/>
                <a:ea typeface="Tlab 돋움 레귤러"/>
                <a:cs typeface="Tlab 돋움 레귤러"/>
                <a:sym typeface="Tlab 돋움 레귤러"/>
              </a:rPr>
              <a:t>데이터 제작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301" y="107633"/>
            <a:ext cx="13465471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프로젝트의 소개 및 목적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301" y="2284015"/>
            <a:ext cx="17752623" cy="71978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2799" spc="27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1) 소개 </a:t>
            </a:r>
          </a:p>
          <a:p>
            <a:pPr algn="l">
              <a:lnSpc>
                <a:spcPts val="6383"/>
              </a:lnSpc>
            </a:pPr>
            <a:r>
              <a:rPr lang="en-US" sz="2799" spc="27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학생 출석관리 시스템은 학생의 출석을 효율적으로 관리하기 위해 개발된 프로그램입니다. 이 시스템은 출석 상태를 디지털 방식으로 기록하고 관리하여, 전통적인 종이 출석부를 대체하거나 보완할 수 있습니다. </a:t>
            </a:r>
          </a:p>
          <a:p>
            <a:pPr algn="l" marL="604516" indent="-302258" lvl="1">
              <a:lnSpc>
                <a:spcPts val="6383"/>
              </a:lnSpc>
              <a:buFont typeface="Arial"/>
              <a:buChar char="•"/>
            </a:pPr>
            <a:r>
              <a:rPr lang="en-US" sz="2799" spc="27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b="true" sz="2799" spc="27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특징 </a:t>
            </a:r>
          </a:p>
          <a:p>
            <a:pPr algn="l">
              <a:lnSpc>
                <a:spcPts val="6383"/>
              </a:lnSpc>
            </a:pPr>
            <a:r>
              <a:rPr lang="en-US" sz="2799" spc="27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(1) </a:t>
            </a:r>
            <a:r>
              <a:rPr lang="en-US" sz="2799" spc="27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자동 출석 체크 - NFC, QR코드 or 스마트폰 앱 </a:t>
            </a:r>
          </a:p>
          <a:p>
            <a:pPr algn="l">
              <a:lnSpc>
                <a:spcPts val="6383"/>
              </a:lnSpc>
            </a:pPr>
            <a:r>
              <a:rPr lang="en-US" sz="2799" spc="27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(2) </a:t>
            </a:r>
            <a:r>
              <a:rPr lang="en-US" sz="2799" spc="27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실시간 관리 - 출석 상황 확인 가능, 지각, 결석 정보 파악</a:t>
            </a:r>
          </a:p>
          <a:p>
            <a:pPr algn="l">
              <a:lnSpc>
                <a:spcPts val="6383"/>
              </a:lnSpc>
            </a:pPr>
            <a:r>
              <a:rPr lang="en-US" sz="2799" spc="27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(3) </a:t>
            </a:r>
            <a:r>
              <a:rPr lang="en-US" sz="2799" spc="27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데이터 통합 - 출석 데이터 통합 관리, 학사 시스템 및 보고서 작성 활용  </a:t>
            </a:r>
          </a:p>
          <a:p>
            <a:pPr algn="l">
              <a:lnSpc>
                <a:spcPts val="6383"/>
              </a:lnSpc>
            </a:pPr>
            <a:r>
              <a:rPr lang="en-US" sz="2799" spc="27">
                <a:solidFill>
                  <a:srgbClr val="252525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(4) </a:t>
            </a:r>
            <a:r>
              <a:rPr lang="en-US" sz="2799" spc="27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편리한 접근 - 학생과 교수 =&gt; 웹이나 모바일 =&gt; 간편하고 투명하게 관리할 때 활용</a:t>
            </a:r>
          </a:p>
          <a:p>
            <a:pPr algn="l">
              <a:lnSpc>
                <a:spcPts val="6383"/>
              </a:lnSpc>
            </a:pPr>
            <a:r>
              <a:rPr lang="en-US" sz="2799" spc="27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→ 대표적인 활용 사례로는 학교, 학원, 대학 등에서 출석을 보다 간편하고 투명하게 관리할 때 활용됩니다.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2301" y="107633"/>
            <a:ext cx="13465471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프로젝트의 소개 및 목적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2301" y="2340186"/>
            <a:ext cx="17752623" cy="638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3"/>
              </a:lnSpc>
            </a:pPr>
            <a:r>
              <a:rPr lang="en-US" sz="2799" spc="27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2) 목적</a:t>
            </a:r>
          </a:p>
          <a:p>
            <a:pPr algn="l" marL="604516" indent="-302258" lvl="1">
              <a:lnSpc>
                <a:spcPts val="6383"/>
              </a:lnSpc>
              <a:buFont typeface="Arial"/>
              <a:buChar char="•"/>
            </a:pPr>
            <a:r>
              <a:rPr lang="en-US" b="true" sz="2799" spc="27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출석 정보의 정확성 향상 - 실수나 부정행위 방지</a:t>
            </a:r>
          </a:p>
          <a:p>
            <a:pPr algn="l" marL="604516" indent="-302258" lvl="1">
              <a:lnSpc>
                <a:spcPts val="6383"/>
              </a:lnSpc>
              <a:buFont typeface="Arial"/>
              <a:buChar char="•"/>
            </a:pPr>
            <a:r>
              <a:rPr lang="en-US" b="true" sz="2799" spc="27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관리 효율성 증대 - 교사와 관리자의 업무 부담 줄임, 학사 운영을 원활하게 지원</a:t>
            </a:r>
          </a:p>
          <a:p>
            <a:pPr algn="l" marL="604516" indent="-302258" lvl="1">
              <a:lnSpc>
                <a:spcPts val="6383"/>
              </a:lnSpc>
              <a:buFont typeface="Arial"/>
              <a:buChar char="•"/>
            </a:pPr>
            <a:r>
              <a:rPr lang="en-US" b="true" sz="2799" spc="27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실시간 정보 제공 - 학생들의 출석 상태 즉시 확인, 수업 중이나 필요시 빠르게 대응 가능</a:t>
            </a:r>
          </a:p>
          <a:p>
            <a:pPr algn="l" marL="604516" indent="-302258" lvl="1">
              <a:lnSpc>
                <a:spcPts val="6383"/>
              </a:lnSpc>
              <a:buFont typeface="Arial"/>
              <a:buChar char="•"/>
            </a:pPr>
            <a:r>
              <a:rPr lang="en-US" b="true" sz="2799" spc="27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학생 참여도와 책임감 향상 </a:t>
            </a:r>
          </a:p>
          <a:p>
            <a:pPr algn="l" marL="604516" indent="-302258" lvl="1">
              <a:lnSpc>
                <a:spcPts val="6383"/>
              </a:lnSpc>
              <a:buFont typeface="Arial"/>
              <a:buChar char="•"/>
            </a:pPr>
            <a:r>
              <a:rPr lang="en-US" b="true" sz="2799" spc="27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데이터 기반 학사 관리 - 교육 정책 수립, 성적 평가, 학사 계획 등과 같은 분석 자료 제공</a:t>
            </a:r>
          </a:p>
          <a:p>
            <a:pPr algn="l">
              <a:lnSpc>
                <a:spcPts val="6383"/>
              </a:lnSpc>
            </a:pPr>
            <a:r>
              <a:rPr lang="en-US" sz="2799" spc="27" b="true">
                <a:solidFill>
                  <a:srgbClr val="252525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→ 이 시스템은 학교, 학원, 대학 등 다양한 교육 환경에서 활용되며, 학생 출결 관리의 효율성을 크게 향상시키는 데 중점을 둡니다.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7765" y="4347918"/>
            <a:ext cx="17302939" cy="4413480"/>
          </a:xfrm>
          <a:custGeom>
            <a:avLst/>
            <a:gdLst/>
            <a:ahLst/>
            <a:cxnLst/>
            <a:rect r="r" b="b" t="t" l="l"/>
            <a:pathLst>
              <a:path h="4413480" w="17302939">
                <a:moveTo>
                  <a:pt x="0" y="0"/>
                </a:moveTo>
                <a:lnTo>
                  <a:pt x="17302939" y="0"/>
                </a:lnTo>
                <a:lnTo>
                  <a:pt x="17302939" y="4413479"/>
                </a:lnTo>
                <a:lnTo>
                  <a:pt x="0" y="4413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6" r="0" b="-47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7765" y="107633"/>
            <a:ext cx="9083868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프로젝트 일정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9248" y="2995802"/>
            <a:ext cx="7813769" cy="6183164"/>
          </a:xfrm>
          <a:custGeom>
            <a:avLst/>
            <a:gdLst/>
            <a:ahLst/>
            <a:cxnLst/>
            <a:rect r="r" b="b" t="t" l="l"/>
            <a:pathLst>
              <a:path h="6183164" w="7813769">
                <a:moveTo>
                  <a:pt x="0" y="0"/>
                </a:moveTo>
                <a:lnTo>
                  <a:pt x="7813769" y="0"/>
                </a:lnTo>
                <a:lnTo>
                  <a:pt x="7813769" y="6183164"/>
                </a:lnTo>
                <a:lnTo>
                  <a:pt x="0" y="61831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7891" y="2776108"/>
            <a:ext cx="7442965" cy="6402859"/>
          </a:xfrm>
          <a:custGeom>
            <a:avLst/>
            <a:gdLst/>
            <a:ahLst/>
            <a:cxnLst/>
            <a:rect r="r" b="b" t="t" l="l"/>
            <a:pathLst>
              <a:path h="6402859" w="7442965">
                <a:moveTo>
                  <a:pt x="0" y="0"/>
                </a:moveTo>
                <a:lnTo>
                  <a:pt x="7442965" y="0"/>
                </a:lnTo>
                <a:lnTo>
                  <a:pt x="7442965" y="6402858"/>
                </a:lnTo>
                <a:lnTo>
                  <a:pt x="0" y="640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7765" y="107633"/>
            <a:ext cx="9083868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요구사항 명세서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72063"/>
            <a:chOff x="0" y="0"/>
            <a:chExt cx="4816593" cy="6247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24741"/>
            </a:xfrm>
            <a:custGeom>
              <a:avLst/>
              <a:gdLst/>
              <a:ahLst/>
              <a:cxnLst/>
              <a:rect r="r" b="b" t="t" l="l"/>
              <a:pathLst>
                <a:path h="6247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4741"/>
                  </a:lnTo>
                  <a:lnTo>
                    <a:pt x="0" y="624741"/>
                  </a:lnTo>
                  <a:close/>
                </a:path>
              </a:pathLst>
            </a:custGeom>
            <a:solidFill>
              <a:srgbClr val="6274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816593" cy="700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42256" y="2504902"/>
            <a:ext cx="7378174" cy="6986186"/>
          </a:xfrm>
          <a:custGeom>
            <a:avLst/>
            <a:gdLst/>
            <a:ahLst/>
            <a:cxnLst/>
            <a:rect r="r" b="b" t="t" l="l"/>
            <a:pathLst>
              <a:path h="6986186" w="7378174">
                <a:moveTo>
                  <a:pt x="0" y="0"/>
                </a:moveTo>
                <a:lnTo>
                  <a:pt x="7378175" y="0"/>
                </a:lnTo>
                <a:lnTo>
                  <a:pt x="7378175" y="6986186"/>
                </a:lnTo>
                <a:lnTo>
                  <a:pt x="0" y="69861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21" r="0" b="-122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4000">
            <a:off x="311646" y="3230623"/>
            <a:ext cx="9757086" cy="5534744"/>
          </a:xfrm>
          <a:custGeom>
            <a:avLst/>
            <a:gdLst/>
            <a:ahLst/>
            <a:cxnLst/>
            <a:rect r="r" b="b" t="t" l="l"/>
            <a:pathLst>
              <a:path h="5534744" w="9757086">
                <a:moveTo>
                  <a:pt x="0" y="67852"/>
                </a:moveTo>
                <a:lnTo>
                  <a:pt x="9718919" y="0"/>
                </a:lnTo>
                <a:lnTo>
                  <a:pt x="9757086" y="5466892"/>
                </a:lnTo>
                <a:lnTo>
                  <a:pt x="38166" y="5534744"/>
                </a:lnTo>
                <a:lnTo>
                  <a:pt x="0" y="67852"/>
                </a:lnTo>
                <a:close/>
              </a:path>
            </a:pathLst>
          </a:custGeom>
          <a:blipFill>
            <a:blip r:embed="rId3"/>
            <a:stretch>
              <a:fillRect l="-524" t="-1462" r="0" b="-198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0611" y="107632"/>
            <a:ext cx="13249559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39"/>
              </a:lnSpc>
            </a:pPr>
            <a:r>
              <a:rPr lang="en-US" b="true" sz="96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ERD 구조(DB)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DAGiyOL-u5w</dc:identifier>
  <dcterms:modified xsi:type="dcterms:W3CDTF">2011-08-01T06:04:30Z</dcterms:modified>
  <cp:revision>1</cp:revision>
  <dc:title>프로젝트 5</dc:title>
</cp:coreProperties>
</file>